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69" r:id="rId13"/>
    <p:sldId id="271" r:id="rId14"/>
    <p:sldId id="281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008000"/>
    <a:srgbClr val="00E4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Administration\DFarmer\FY%2014%20Financial\Budget\Budget%20Common%20Charts%20and%20Data\budcht04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Administration\DFarmer\FY%2014%20Financial\Budget\Budget%20Common%20Charts%20and%20Data\budcht05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Administration\DFarmer\FY%2014%20Financial\Budget\Budget%20Common%20Charts%20and%20Data\budcht07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G:\Administration\DFarmer\FY%2014%20Financial\Budget\Budget%20Common%20Charts%20and%20Data\budcht0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dministration\DFarmer\FY%2014%20Financial\FY%202014%20Budget%20Review\Interest%20income-10%20y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dministration\DFarmer\FY%2014%20Financial\FY%202014%20Budget%20Review\Recorder%20income-10%20y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dministration\DFarmer\FY%2014%20Financial\FY%202014%20Budget%20Review\Gaming%20income-10%20y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dministration\DFarmer\FY%2014%20Financial\FY%202014%20Budget%20Review\Sales%20Tax%20-%2010%20y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dministration\DFarmer\FY%2014%20Financial\FY%202014%20Budget%20Review\Gen%20Fund%20Bal%20Initial%20BOS%20FY14%20Budget%20Discuss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view3D>
      <c:hPercent val="9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5314504278609035"/>
          <c:y val="4.4012373453319029E-2"/>
          <c:w val="0.72484388027571522"/>
          <c:h val="0.9352782152231025"/>
        </c:manualLayout>
      </c:layout>
      <c:bar3DChart>
        <c:barDir val="bar"/>
        <c:grouping val="stack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Pt>
            <c:idx val="2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Sheet1!$A$4:$A$11</c:f>
              <c:strCache>
                <c:ptCount val="8"/>
                <c:pt idx="0">
                  <c:v>LINN (2nd)</c:v>
                </c:pt>
                <c:pt idx="1">
                  <c:v>BLACKHAWK (4th)</c:v>
                </c:pt>
                <c:pt idx="2">
                  <c:v>*** SCOTT (3rd) ***</c:v>
                </c:pt>
                <c:pt idx="3">
                  <c:v>DUBUQUE (7th)</c:v>
                </c:pt>
                <c:pt idx="4">
                  <c:v>JOHNSON (5th)</c:v>
                </c:pt>
                <c:pt idx="5">
                  <c:v>POLK (1st)</c:v>
                </c:pt>
                <c:pt idx="6">
                  <c:v>WOODBURY (6th)</c:v>
                </c:pt>
                <c:pt idx="7">
                  <c:v>POTTAWATTAMIE (8th)</c:v>
                </c:pt>
              </c:strCache>
            </c:strRef>
          </c:cat>
          <c:val>
            <c:numRef>
              <c:f>Sheet1!$B$4:$B$11</c:f>
              <c:numCache>
                <c:formatCode>"$"#,##0.00_);[Red]\("$"#,##0.00\)</c:formatCode>
                <c:ptCount val="8"/>
                <c:pt idx="0">
                  <c:v>6.1099999999999985</c:v>
                </c:pt>
                <c:pt idx="1">
                  <c:v>6.24</c:v>
                </c:pt>
                <c:pt idx="2">
                  <c:v>6.3</c:v>
                </c:pt>
                <c:pt idx="3">
                  <c:v>6.4300000000000024</c:v>
                </c:pt>
                <c:pt idx="4">
                  <c:v>6.75</c:v>
                </c:pt>
                <c:pt idx="5">
                  <c:v>6.80992</c:v>
                </c:pt>
                <c:pt idx="6">
                  <c:v>7.45</c:v>
                </c:pt>
                <c:pt idx="7">
                  <c:v>7.52</c:v>
                </c:pt>
              </c:numCache>
            </c:numRef>
          </c:val>
        </c:ser>
        <c:dLbls>
          <c:showVal val="1"/>
        </c:dLbls>
        <c:shape val="box"/>
        <c:axId val="51037312"/>
        <c:axId val="51038848"/>
        <c:axId val="0"/>
      </c:bar3DChart>
      <c:catAx>
        <c:axId val="51037312"/>
        <c:scaling>
          <c:orientation val="minMax"/>
        </c:scaling>
        <c:axPos val="l"/>
        <c:numFmt formatCode="General" sourceLinked="1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038848"/>
        <c:crosses val="autoZero"/>
        <c:auto val="1"/>
        <c:lblAlgn val="ctr"/>
        <c:lblOffset val="100"/>
        <c:tickLblSkip val="1"/>
        <c:tickMarkSkip val="1"/>
      </c:catAx>
      <c:valAx>
        <c:axId val="51038848"/>
        <c:scaling>
          <c:orientation val="minMax"/>
        </c:scaling>
        <c:delete val="1"/>
        <c:axPos val="b"/>
        <c:numFmt formatCode="&quot;$&quot;#,##0.00_);[Red]\(&quot;$&quot;#,##0.00\)" sourceLinked="1"/>
        <c:tickLblPos val="none"/>
        <c:crossAx val="510373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view3D>
      <c:hPercent val="9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5314504278609057"/>
          <c:y val="5.917164037337652E-3"/>
          <c:w val="0.724843880275715"/>
          <c:h val="0.9733734841420435"/>
        </c:manualLayout>
      </c:layout>
      <c:bar3DChart>
        <c:barDir val="bar"/>
        <c:grouping val="stacked"/>
        <c:ser>
          <c:idx val="0"/>
          <c:order val="0"/>
          <c:spPr>
            <a:solidFill>
              <a:srgbClr val="0070C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Sheet1!$A$4:$A$11</c:f>
              <c:strCache>
                <c:ptCount val="8"/>
                <c:pt idx="0">
                  <c:v>BLACKHAWK (4th)</c:v>
                </c:pt>
                <c:pt idx="1">
                  <c:v>*** SCOTT (3rd) ***</c:v>
                </c:pt>
                <c:pt idx="2">
                  <c:v>LINN (2nd)</c:v>
                </c:pt>
                <c:pt idx="3">
                  <c:v>JOHNSON (5th)</c:v>
                </c:pt>
                <c:pt idx="4">
                  <c:v>WOODBURY (6th)</c:v>
                </c:pt>
                <c:pt idx="5">
                  <c:v>DUBUQUE (7th)</c:v>
                </c:pt>
                <c:pt idx="6">
                  <c:v>POTTAWATTAMIE (8th)</c:v>
                </c:pt>
                <c:pt idx="7">
                  <c:v>POLK (1st)</c:v>
                </c:pt>
              </c:strCache>
            </c:strRef>
          </c:cat>
          <c:val>
            <c:numRef>
              <c:f>Sheet1!$B$4:$B$11</c:f>
              <c:numCache>
                <c:formatCode>"$"#,##0.00_);[Red]\("$"#,##0.00\)</c:formatCode>
                <c:ptCount val="8"/>
                <c:pt idx="0">
                  <c:v>9.39</c:v>
                </c:pt>
                <c:pt idx="1">
                  <c:v>9.44</c:v>
                </c:pt>
                <c:pt idx="2">
                  <c:v>9.83</c:v>
                </c:pt>
                <c:pt idx="3">
                  <c:v>9.84</c:v>
                </c:pt>
                <c:pt idx="4">
                  <c:v>9.8500000000000068</c:v>
                </c:pt>
                <c:pt idx="5">
                  <c:v>10</c:v>
                </c:pt>
                <c:pt idx="6">
                  <c:v>10.68</c:v>
                </c:pt>
                <c:pt idx="7">
                  <c:v>11.360000000000024</c:v>
                </c:pt>
              </c:numCache>
            </c:numRef>
          </c:val>
        </c:ser>
        <c:dLbls>
          <c:showVal val="1"/>
        </c:dLbls>
        <c:shape val="box"/>
        <c:axId val="51421184"/>
        <c:axId val="51422720"/>
        <c:axId val="0"/>
      </c:bar3DChart>
      <c:catAx>
        <c:axId val="51421184"/>
        <c:scaling>
          <c:orientation val="minMax"/>
        </c:scaling>
        <c:axPos val="l"/>
        <c:numFmt formatCode="General" sourceLinked="1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422720"/>
        <c:crosses val="autoZero"/>
        <c:auto val="1"/>
        <c:lblAlgn val="ctr"/>
        <c:lblOffset val="100"/>
        <c:tickLblSkip val="1"/>
        <c:tickMarkSkip val="1"/>
      </c:catAx>
      <c:valAx>
        <c:axId val="51422720"/>
        <c:scaling>
          <c:orientation val="minMax"/>
        </c:scaling>
        <c:delete val="1"/>
        <c:axPos val="b"/>
        <c:numFmt formatCode="&quot;$&quot;#,##0.00_);[Red]\(&quot;$&quot;#,##0.00\)" sourceLinked="1"/>
        <c:tickLblPos val="none"/>
        <c:crossAx val="514211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view3D>
      <c:hPercent val="9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5314504278609073"/>
          <c:y val="5.917164037337652E-3"/>
          <c:w val="0.72484388027571478"/>
          <c:h val="0.9733734841420435"/>
        </c:manualLayout>
      </c:layout>
      <c:bar3DChart>
        <c:barDir val="bar"/>
        <c:grouping val="stack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Pt>
            <c:idx val="3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Sheet1!$A$4:$A$11</c:f>
              <c:strCache>
                <c:ptCount val="8"/>
                <c:pt idx="0">
                  <c:v>BLACKHAWK (5th)</c:v>
                </c:pt>
                <c:pt idx="1">
                  <c:v>WOODBURY (6th)</c:v>
                </c:pt>
                <c:pt idx="2">
                  <c:v>LINN (2nd)</c:v>
                </c:pt>
                <c:pt idx="3">
                  <c:v>*** SCOTT (3rd) ***</c:v>
                </c:pt>
                <c:pt idx="4">
                  <c:v>DUBUQUE (7th)</c:v>
                </c:pt>
                <c:pt idx="5">
                  <c:v>POLK (1st)</c:v>
                </c:pt>
                <c:pt idx="6">
                  <c:v>JOHNSON (4th)</c:v>
                </c:pt>
                <c:pt idx="7">
                  <c:v>POTTAWATTAMIE (8th)</c:v>
                </c:pt>
              </c:strCache>
            </c:strRef>
          </c:cat>
          <c:val>
            <c:numRef>
              <c:f>Sheet1!$B$4:$B$11</c:f>
              <c:numCache>
                <c:formatCode>"$"#,##0_);[Red]\("$"#,##0\)</c:formatCode>
                <c:ptCount val="8"/>
                <c:pt idx="0">
                  <c:v>241.76759478221058</c:v>
                </c:pt>
                <c:pt idx="1">
                  <c:v>252.84031828681049</c:v>
                </c:pt>
                <c:pt idx="2">
                  <c:v>274.05844450967209</c:v>
                </c:pt>
                <c:pt idx="3">
                  <c:v>287.54120466760264</c:v>
                </c:pt>
                <c:pt idx="4">
                  <c:v>294.53519908598616</c:v>
                </c:pt>
                <c:pt idx="5">
                  <c:v>301.5449702767973</c:v>
                </c:pt>
                <c:pt idx="6">
                  <c:v>334.98264085206534</c:v>
                </c:pt>
                <c:pt idx="7">
                  <c:v>362.58633719057764</c:v>
                </c:pt>
              </c:numCache>
            </c:numRef>
          </c:val>
        </c:ser>
        <c:dLbls>
          <c:showVal val="1"/>
        </c:dLbls>
        <c:shape val="box"/>
        <c:axId val="50973312"/>
        <c:axId val="50983296"/>
        <c:axId val="0"/>
      </c:bar3DChart>
      <c:catAx>
        <c:axId val="50973312"/>
        <c:scaling>
          <c:orientation val="minMax"/>
        </c:scaling>
        <c:axPos val="l"/>
        <c:numFmt formatCode="General" sourceLinked="1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983296"/>
        <c:crosses val="autoZero"/>
        <c:auto val="1"/>
        <c:lblAlgn val="ctr"/>
        <c:lblOffset val="100"/>
        <c:tickLblSkip val="1"/>
        <c:tickMarkSkip val="1"/>
      </c:catAx>
      <c:valAx>
        <c:axId val="50983296"/>
        <c:scaling>
          <c:orientation val="minMax"/>
        </c:scaling>
        <c:delete val="1"/>
        <c:axPos val="b"/>
        <c:numFmt formatCode="&quot;$&quot;#,##0_);[Red]\(&quot;$&quot;#,##0\)" sourceLinked="1"/>
        <c:tickLblPos val="none"/>
        <c:crossAx val="509733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view3D>
      <c:hPercent val="9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4842805441119981"/>
          <c:y val="5.917164037337652E-3"/>
          <c:w val="0.72956086865060654"/>
          <c:h val="0.9733734841420435"/>
        </c:manualLayout>
      </c:layout>
      <c:bar3DChart>
        <c:barDir val="bar"/>
        <c:grouping val="stacke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2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8"/>
              <c:layout>
                <c:manualLayout>
                  <c:x val="-2.3709557320379282E-3"/>
                  <c:y val="-7.7898844335469513E-3"/>
                </c:manualLayout>
              </c:layout>
              <c:showVal val="1"/>
            </c:dLbl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 algn="r"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Sheet1!$A$4:$A$25</c:f>
              <c:strCache>
                <c:ptCount val="22"/>
                <c:pt idx="0">
                  <c:v>SIOUX (99th)</c:v>
                </c:pt>
                <c:pt idx="1">
                  <c:v>BLACK HAWK (98th)</c:v>
                </c:pt>
                <c:pt idx="2">
                  <c:v>STORY (97th)</c:v>
                </c:pt>
                <c:pt idx="3">
                  <c:v>WOODBURY (96th)</c:v>
                </c:pt>
                <c:pt idx="4">
                  <c:v>WARREN (95th)</c:v>
                </c:pt>
                <c:pt idx="5">
                  <c:v>WAPELLO (94th)</c:v>
                </c:pt>
                <c:pt idx="6">
                  <c:v>LINN (93th)</c:v>
                </c:pt>
                <c:pt idx="7">
                  <c:v>APPANOOSE (92nd)</c:v>
                </c:pt>
                <c:pt idx="8">
                  <c:v>PAGE (91st)</c:v>
                </c:pt>
                <c:pt idx="9">
                  <c:v>JACKSON (90th)</c:v>
                </c:pt>
                <c:pt idx="10">
                  <c:v>LEE (89th)</c:v>
                </c:pt>
                <c:pt idx="11">
                  <c:v>DECATUR (88th)</c:v>
                </c:pt>
                <c:pt idx="12">
                  <c:v>DAVIS (87th)</c:v>
                </c:pt>
                <c:pt idx="13">
                  <c:v>SCOTT (86th)</c:v>
                </c:pt>
                <c:pt idx="15">
                  <c:v>STATEWIDE AVERAGE</c:v>
                </c:pt>
                <c:pt idx="17">
                  <c:v>CALHOUN (5th)</c:v>
                </c:pt>
                <c:pt idx="18">
                  <c:v>AUDUBON(4th)</c:v>
                </c:pt>
                <c:pt idx="19">
                  <c:v>PALO ALTO (3rd)</c:v>
                </c:pt>
                <c:pt idx="20">
                  <c:v>ADAMS (2nd)</c:v>
                </c:pt>
                <c:pt idx="21">
                  <c:v>POCAHONTAS (1st)</c:v>
                </c:pt>
              </c:strCache>
            </c:strRef>
          </c:cat>
          <c:val>
            <c:numRef>
              <c:f>Sheet1!$B$4:$B$25</c:f>
              <c:numCache>
                <c:formatCode>_("$"* #,##0_);_("$"* \(#,##0\);_("$"* "-"??_);_(@_)</c:formatCode>
                <c:ptCount val="22"/>
                <c:pt idx="0">
                  <c:v>239</c:v>
                </c:pt>
                <c:pt idx="1">
                  <c:v>242</c:v>
                </c:pt>
                <c:pt idx="2">
                  <c:v>243</c:v>
                </c:pt>
                <c:pt idx="3">
                  <c:v>253</c:v>
                </c:pt>
                <c:pt idx="4">
                  <c:v>267</c:v>
                </c:pt>
                <c:pt idx="5">
                  <c:v>268</c:v>
                </c:pt>
                <c:pt idx="6">
                  <c:v>274</c:v>
                </c:pt>
                <c:pt idx="7">
                  <c:v>275</c:v>
                </c:pt>
                <c:pt idx="8">
                  <c:v>277</c:v>
                </c:pt>
                <c:pt idx="9">
                  <c:v>280</c:v>
                </c:pt>
                <c:pt idx="10">
                  <c:v>282</c:v>
                </c:pt>
                <c:pt idx="11">
                  <c:v>284</c:v>
                </c:pt>
                <c:pt idx="12">
                  <c:v>285</c:v>
                </c:pt>
                <c:pt idx="13">
                  <c:v>288</c:v>
                </c:pt>
                <c:pt idx="15" formatCode="&quot;$&quot;#,##0_);[Red]\(&quot;$&quot;#,##0\)">
                  <c:v>402</c:v>
                </c:pt>
                <c:pt idx="17">
                  <c:v>627</c:v>
                </c:pt>
                <c:pt idx="18">
                  <c:v>645</c:v>
                </c:pt>
                <c:pt idx="19">
                  <c:v>650</c:v>
                </c:pt>
                <c:pt idx="20">
                  <c:v>652</c:v>
                </c:pt>
                <c:pt idx="21">
                  <c:v>790</c:v>
                </c:pt>
              </c:numCache>
            </c:numRef>
          </c:val>
        </c:ser>
        <c:dLbls>
          <c:showVal val="1"/>
        </c:dLbls>
        <c:shape val="box"/>
        <c:axId val="52755456"/>
        <c:axId val="52761344"/>
        <c:axId val="0"/>
      </c:bar3DChart>
      <c:catAx>
        <c:axId val="52755456"/>
        <c:scaling>
          <c:orientation val="minMax"/>
        </c:scaling>
        <c:axPos val="l"/>
        <c:numFmt formatCode="General" sourceLinked="1"/>
        <c:maj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761344"/>
        <c:crosses val="autoZero"/>
        <c:auto val="1"/>
        <c:lblAlgn val="ctr"/>
        <c:lblOffset val="100"/>
        <c:tickLblSkip val="1"/>
        <c:tickMarkSkip val="1"/>
      </c:catAx>
      <c:valAx>
        <c:axId val="52761344"/>
        <c:scaling>
          <c:orientation val="minMax"/>
        </c:scaling>
        <c:delete val="1"/>
        <c:axPos val="b"/>
        <c:numFmt formatCode="_(&quot;$&quot;* #,##0_);_(&quot;$&quot;* \(#,##0\);_(&quot;$&quot;* &quot;-&quot;??_);_(@_)" sourceLinked="1"/>
        <c:tickLblPos val="none"/>
        <c:crossAx val="527554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106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82966210757455"/>
          <c:y val="1.4814836248316442E-2"/>
          <c:w val="0.87539499596050963"/>
          <c:h val="0.7742942542409292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8.5583637433393981E-3"/>
                  <c:y val="0.15977403024586964"/>
                </c:manualLayout>
              </c:layout>
              <c:showVal val="1"/>
            </c:dLbl>
            <c:dLbl>
              <c:idx val="1"/>
              <c:layout>
                <c:manualLayout>
                  <c:x val="1.1390579332157792E-2"/>
                  <c:y val="4.7037456478033424E-2"/>
                </c:manualLayout>
              </c:layout>
              <c:showVal val="1"/>
            </c:dLbl>
            <c:dLbl>
              <c:idx val="2"/>
              <c:layout>
                <c:manualLayout>
                  <c:x val="4.4532982273114974E-2"/>
                  <c:y val="3.3618819869738505E-2"/>
                </c:manualLayout>
              </c:layout>
              <c:showVal val="1"/>
            </c:dLbl>
            <c:dLbl>
              <c:idx val="3"/>
              <c:layout>
                <c:manualLayout>
                  <c:x val="1.7396855361534083E-2"/>
                  <c:y val="5.9116788179255413E-2"/>
                </c:manualLayout>
              </c:layout>
              <c:showVal val="1"/>
            </c:dLbl>
            <c:dLbl>
              <c:idx val="4"/>
              <c:layout>
                <c:manualLayout>
                  <c:x val="9.7137522260717507E-3"/>
                  <c:y val="5.9659436601682284E-2"/>
                </c:manualLayout>
              </c:layout>
              <c:showVal val="1"/>
            </c:dLbl>
            <c:dLbl>
              <c:idx val="5"/>
              <c:layout>
                <c:manualLayout>
                  <c:x val="1.254596499880585E-2"/>
                  <c:y val="7.9114685439007834E-2"/>
                </c:manualLayout>
              </c:layout>
              <c:showVal val="1"/>
            </c:dLbl>
            <c:dLbl>
              <c:idx val="6"/>
              <c:layout>
                <c:manualLayout>
                  <c:x val="2.0819775536714651E-2"/>
                  <c:y val="0.14094384554036404"/>
                </c:manualLayout>
              </c:layout>
              <c:showVal val="1"/>
            </c:dLbl>
            <c:dLbl>
              <c:idx val="7"/>
              <c:layout>
                <c:manualLayout>
                  <c:x val="-6.8423623703188843E-3"/>
                  <c:y val="2.8475662355488218E-2"/>
                </c:manualLayout>
              </c:layout>
              <c:showVal val="1"/>
            </c:dLbl>
            <c:dLbl>
              <c:idx val="8"/>
              <c:layout>
                <c:manualLayout>
                  <c:x val="2.2991132417596338E-3"/>
                  <c:y val="6.9415006730806403E-2"/>
                </c:manualLayout>
              </c:layout>
              <c:showVal val="1"/>
            </c:dLbl>
            <c:dLbl>
              <c:idx val="9"/>
              <c:layout>
                <c:manualLayout>
                  <c:x val="2.4584482144779221E-2"/>
                  <c:y val="4.3993206164874885E-2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4.5432098765432104E-2"/>
                </c:manualLayout>
              </c:layout>
              <c:showVal val="1"/>
            </c:dLbl>
            <c:dLbl>
              <c:idx val="11"/>
              <c:layout>
                <c:manualLayout>
                  <c:x val="1.6920936933356522E-2"/>
                  <c:y val="4.9231091129919913E-2"/>
                </c:manualLayout>
              </c:layout>
              <c:showVal val="1"/>
            </c:dLbl>
            <c:dLbl>
              <c:idx val="12"/>
              <c:layout>
                <c:manualLayout>
                  <c:x val="5.4679284963196823E-2"/>
                  <c:y val="3.2863671003598945E-2"/>
                </c:manualLayout>
              </c:layout>
              <c:showVal val="1"/>
            </c:dLbl>
            <c:numFmt formatCode="\$#,##0_);\(\$#,##0\)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Sheet1!$A$2:$A$14</c:f>
              <c:strCache>
                <c:ptCount val="13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 </c:v>
                </c:pt>
                <c:pt idx="7">
                  <c:v>FY10</c:v>
                </c:pt>
                <c:pt idx="8">
                  <c:v>FY11</c:v>
                </c:pt>
                <c:pt idx="9">
                  <c:v>FY 12</c:v>
                </c:pt>
                <c:pt idx="11">
                  <c:v>FY13 Budget</c:v>
                </c:pt>
                <c:pt idx="12">
                  <c:v>FY13 Projected</c:v>
                </c:pt>
              </c:strCache>
            </c:strRef>
          </c:cat>
          <c:val>
            <c:numRef>
              <c:f>Sheet1!$B$2:$B$14</c:f>
              <c:numCache>
                <c:formatCode>#,##0_);\(#,##0\)</c:formatCode>
                <c:ptCount val="13"/>
                <c:pt idx="0">
                  <c:v>496870</c:v>
                </c:pt>
                <c:pt idx="1">
                  <c:v>322673</c:v>
                </c:pt>
                <c:pt idx="2">
                  <c:v>709515</c:v>
                </c:pt>
                <c:pt idx="3">
                  <c:v>1319286</c:v>
                </c:pt>
                <c:pt idx="4">
                  <c:v>1885460</c:v>
                </c:pt>
                <c:pt idx="5">
                  <c:v>1368847</c:v>
                </c:pt>
                <c:pt idx="6">
                  <c:v>676135</c:v>
                </c:pt>
                <c:pt idx="7">
                  <c:v>160348</c:v>
                </c:pt>
                <c:pt idx="8">
                  <c:v>198420.63</c:v>
                </c:pt>
                <c:pt idx="9">
                  <c:v>144518</c:v>
                </c:pt>
                <c:pt idx="11">
                  <c:v>140000</c:v>
                </c:pt>
                <c:pt idx="12">
                  <c:v>140000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52860032"/>
        <c:axId val="52861568"/>
        <c:axId val="0"/>
      </c:bar3DChart>
      <c:catAx>
        <c:axId val="52860032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360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861568"/>
        <c:crosses val="autoZero"/>
        <c:auto val="1"/>
        <c:lblAlgn val="ctr"/>
        <c:lblOffset val="100"/>
        <c:tickLblSkip val="1"/>
        <c:tickMarkSkip val="1"/>
      </c:catAx>
      <c:valAx>
        <c:axId val="5286156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_);\(\$#,##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8600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106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461635907498972"/>
          <c:y val="1.256260197205079E-2"/>
          <c:w val="0.87697228424151963"/>
          <c:h val="0.77640756898630858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9638063169768741E-2"/>
                  <c:y val="0.19476283763742783"/>
                </c:manualLayout>
              </c:layout>
              <c:showVal val="1"/>
            </c:dLbl>
            <c:dLbl>
              <c:idx val="1"/>
              <c:layout>
                <c:manualLayout>
                  <c:x val="-9.9065211089163028E-3"/>
                  <c:y val="0.20939607414898076"/>
                </c:manualLayout>
              </c:layout>
              <c:showVal val="1"/>
            </c:dLbl>
            <c:dLbl>
              <c:idx val="2"/>
              <c:layout>
                <c:manualLayout>
                  <c:x val="-4.1971109689489562E-3"/>
                  <c:y val="0.21132121442838978"/>
                </c:manualLayout>
              </c:layout>
              <c:showVal val="1"/>
            </c:dLbl>
            <c:dLbl>
              <c:idx val="3"/>
              <c:layout>
                <c:manualLayout>
                  <c:x val="3.9571428108935592E-3"/>
                  <c:y val="0.13819916433165655"/>
                </c:manualLayout>
              </c:layout>
              <c:showVal val="1"/>
            </c:dLbl>
            <c:dLbl>
              <c:idx val="4"/>
              <c:layout>
                <c:manualLayout>
                  <c:x val="1.0703786236666108E-3"/>
                  <c:y val="4.8469389628963987E-2"/>
                </c:manualLayout>
              </c:layout>
              <c:showVal val="1"/>
            </c:dLbl>
            <c:dLbl>
              <c:idx val="5"/>
              <c:layout>
                <c:manualLayout>
                  <c:x val="7.6473441224993695E-3"/>
                  <c:y val="8.0795737473873724E-2"/>
                </c:manualLayout>
              </c:layout>
              <c:showVal val="1"/>
            </c:dLbl>
            <c:dLbl>
              <c:idx val="6"/>
              <c:layout>
                <c:manualLayout>
                  <c:x val="7.3894864088361505E-3"/>
                  <c:y val="0.18759345960133508"/>
                </c:manualLayout>
              </c:layout>
              <c:showVal val="1"/>
            </c:dLbl>
            <c:dLbl>
              <c:idx val="7"/>
              <c:layout>
                <c:manualLayout>
                  <c:x val="1.9749786797155285E-2"/>
                  <c:y val="0.12689987231325767"/>
                </c:manualLayout>
              </c:layout>
              <c:showVal val="1"/>
            </c:dLbl>
            <c:dLbl>
              <c:idx val="8"/>
              <c:layout>
                <c:manualLayout>
                  <c:x val="1.9491790655505693E-2"/>
                  <c:y val="0.22486220472440946"/>
                </c:manualLayout>
              </c:layout>
              <c:showVal val="1"/>
            </c:dLbl>
            <c:dLbl>
              <c:idx val="9"/>
              <c:layout>
                <c:manualLayout>
                  <c:x val="2.0285319224687012E-2"/>
                  <c:y val="0.11336277222104048"/>
                </c:manualLayout>
              </c:layout>
              <c:showVal val="1"/>
            </c:dLbl>
            <c:dLbl>
              <c:idx val="11"/>
              <c:layout>
                <c:manualLayout>
                  <c:x val="1.7127147081298384E-2"/>
                  <c:y val="8.4930008748906549E-2"/>
                </c:manualLayout>
              </c:layout>
              <c:showVal val="1"/>
            </c:dLbl>
            <c:dLbl>
              <c:idx val="12"/>
              <c:layout>
                <c:manualLayout>
                  <c:x val="1.8927373002425345E-2"/>
                  <c:y val="5.9809893554972314E-2"/>
                </c:manualLayout>
              </c:layout>
              <c:showVal val="1"/>
            </c:dLbl>
            <c:numFmt formatCode="\$#,##0_);\(\$#,##0\)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Sheet1!$A$2:$A$14</c:f>
              <c:strCache>
                <c:ptCount val="13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</c:v>
                </c:pt>
                <c:pt idx="7">
                  <c:v>FY10</c:v>
                </c:pt>
                <c:pt idx="8">
                  <c:v>FY11</c:v>
                </c:pt>
                <c:pt idx="9">
                  <c:v>FY12</c:v>
                </c:pt>
                <c:pt idx="11">
                  <c:v>FY13 Budget</c:v>
                </c:pt>
                <c:pt idx="12">
                  <c:v>FY13 Projected</c:v>
                </c:pt>
              </c:strCache>
            </c:strRef>
          </c:cat>
          <c:val>
            <c:numRef>
              <c:f>Sheet1!$B$2:$B$14</c:f>
              <c:numCache>
                <c:formatCode>#,##0_);\(#,##0\)</c:formatCode>
                <c:ptCount val="13"/>
                <c:pt idx="0">
                  <c:v>1923503</c:v>
                </c:pt>
                <c:pt idx="1">
                  <c:v>1648442</c:v>
                </c:pt>
                <c:pt idx="2">
                  <c:v>1394097</c:v>
                </c:pt>
                <c:pt idx="3">
                  <c:v>1487184</c:v>
                </c:pt>
                <c:pt idx="4">
                  <c:v>1401262</c:v>
                </c:pt>
                <c:pt idx="5">
                  <c:v>1280961</c:v>
                </c:pt>
                <c:pt idx="6">
                  <c:v>1154872</c:v>
                </c:pt>
                <c:pt idx="7">
                  <c:v>1131048.33</c:v>
                </c:pt>
                <c:pt idx="8">
                  <c:v>1173210</c:v>
                </c:pt>
                <c:pt idx="9">
                  <c:v>1236569</c:v>
                </c:pt>
                <c:pt idx="11">
                  <c:v>1246900</c:v>
                </c:pt>
                <c:pt idx="12">
                  <c:v>1285500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52895104"/>
        <c:axId val="52905088"/>
        <c:axId val="0"/>
      </c:bar3DChart>
      <c:catAx>
        <c:axId val="52895104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288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905088"/>
        <c:crosses val="autoZero"/>
        <c:auto val="1"/>
        <c:lblAlgn val="ctr"/>
        <c:lblOffset val="100"/>
        <c:tickLblSkip val="1"/>
        <c:tickMarkSkip val="1"/>
      </c:catAx>
      <c:valAx>
        <c:axId val="5290508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_);\(\$#,##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8951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chart>
    <c:view3D>
      <c:hPercent val="106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671933279473394"/>
          <c:y val="9.0814425974531862E-3"/>
          <c:w val="0.88078160576931042"/>
          <c:h val="0.7603648877223639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4010780198216551E-2"/>
                  <c:y val="0.20968801850746749"/>
                </c:manualLayout>
              </c:layout>
              <c:showVal val="1"/>
            </c:dLbl>
            <c:dLbl>
              <c:idx val="1"/>
              <c:layout>
                <c:manualLayout>
                  <c:x val="6.9178734361674821E-3"/>
                  <c:y val="0.2059439428730267"/>
                </c:manualLayout>
              </c:layout>
              <c:showVal val="1"/>
            </c:dLbl>
            <c:dLbl>
              <c:idx val="2"/>
              <c:layout>
                <c:manualLayout>
                  <c:x val="1.349478791491765E-2"/>
                  <c:y val="0.2666802340032583"/>
                </c:manualLayout>
              </c:layout>
              <c:showVal val="1"/>
            </c:dLbl>
            <c:dLbl>
              <c:idx val="3"/>
              <c:layout>
                <c:manualLayout>
                  <c:x val="4.8246981697588993E-3"/>
                  <c:y val="0.13177448460155958"/>
                </c:manualLayout>
              </c:layout>
              <c:showVal val="1"/>
            </c:dLbl>
            <c:dLbl>
              <c:idx val="4"/>
              <c:layout>
                <c:manualLayout>
                  <c:x val="9.8243753875816211E-3"/>
                  <c:y val="0.26016166207031483"/>
                </c:manualLayout>
              </c:layout>
              <c:showVal val="1"/>
            </c:dLbl>
            <c:dLbl>
              <c:idx val="5"/>
              <c:layout>
                <c:manualLayout>
                  <c:x val="1.7978629167424081E-2"/>
                  <c:y val="0.19786768533089893"/>
                </c:manualLayout>
              </c:layout>
              <c:showVal val="1"/>
            </c:dLbl>
            <c:dLbl>
              <c:idx val="6"/>
              <c:layout>
                <c:manualLayout>
                  <c:x val="1.456618395886634E-2"/>
                  <c:y val="0.27516850299065998"/>
                </c:manualLayout>
              </c:layout>
              <c:showVal val="1"/>
            </c:dLbl>
            <c:dLbl>
              <c:idx val="7"/>
              <c:layout>
                <c:manualLayout>
                  <c:x val="2.9555271884079699E-2"/>
                  <c:y val="0.28011642310222934"/>
                </c:manualLayout>
              </c:layout>
              <c:showVal val="1"/>
            </c:dLbl>
            <c:dLbl>
              <c:idx val="8"/>
              <c:layout>
                <c:manualLayout>
                  <c:x val="1.4050191675567434E-2"/>
                  <c:y val="0.26185162021616726"/>
                </c:manualLayout>
              </c:layout>
              <c:showVal val="1"/>
            </c:dLbl>
            <c:dLbl>
              <c:idx val="9"/>
              <c:layout>
                <c:manualLayout>
                  <c:x val="2.0626940559875021E-2"/>
                  <c:y val="0.18067657395631562"/>
                </c:manualLayout>
              </c:layout>
              <c:showVal val="1"/>
            </c:dLbl>
            <c:dLbl>
              <c:idx val="11"/>
              <c:layout>
                <c:manualLayout>
                  <c:x val="6.9670549856347182E-3"/>
                  <c:y val="8.7881867803084532E-2"/>
                </c:manualLayout>
              </c:layout>
              <c:showVal val="1"/>
            </c:dLbl>
            <c:dLbl>
              <c:idx val="12"/>
              <c:layout>
                <c:manualLayout>
                  <c:x val="2.3133543638275602E-2"/>
                  <c:y val="4.9751253525924313E-2"/>
                </c:manualLayout>
              </c:layout>
              <c:showVal val="1"/>
            </c:dLbl>
            <c:numFmt formatCode="\$#,##0_);\(\$#,##0\)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Sheet1!$A$2:$A$14</c:f>
              <c:strCache>
                <c:ptCount val="13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</c:v>
                </c:pt>
                <c:pt idx="7">
                  <c:v>FY10</c:v>
                </c:pt>
                <c:pt idx="8">
                  <c:v>FY11</c:v>
                </c:pt>
                <c:pt idx="9">
                  <c:v>FY 12</c:v>
                </c:pt>
                <c:pt idx="11">
                  <c:v>FY13 Budget</c:v>
                </c:pt>
                <c:pt idx="12">
                  <c:v>FY13 Projected</c:v>
                </c:pt>
              </c:strCache>
            </c:strRef>
          </c:cat>
          <c:val>
            <c:numRef>
              <c:f>Sheet1!$B$2:$B$14</c:f>
              <c:numCache>
                <c:formatCode>#,##0_);\(#,##0\)</c:formatCode>
                <c:ptCount val="13"/>
                <c:pt idx="0">
                  <c:v>805667</c:v>
                </c:pt>
                <c:pt idx="1">
                  <c:v>919864</c:v>
                </c:pt>
                <c:pt idx="2">
                  <c:v>904896</c:v>
                </c:pt>
                <c:pt idx="3">
                  <c:v>887690</c:v>
                </c:pt>
                <c:pt idx="4">
                  <c:v>789210</c:v>
                </c:pt>
                <c:pt idx="5">
                  <c:v>815524</c:v>
                </c:pt>
                <c:pt idx="6">
                  <c:v>748920</c:v>
                </c:pt>
                <c:pt idx="7">
                  <c:v>676254.87</c:v>
                </c:pt>
                <c:pt idx="8">
                  <c:v>584582.03</c:v>
                </c:pt>
                <c:pt idx="9">
                  <c:v>596840</c:v>
                </c:pt>
                <c:pt idx="11">
                  <c:v>575000</c:v>
                </c:pt>
                <c:pt idx="12">
                  <c:v>575000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53180288"/>
        <c:axId val="53181824"/>
        <c:axId val="0"/>
      </c:bar3DChart>
      <c:catAx>
        <c:axId val="53180288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360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181824"/>
        <c:crosses val="autoZero"/>
        <c:auto val="1"/>
        <c:lblAlgn val="ctr"/>
        <c:lblOffset val="100"/>
        <c:tickLblSkip val="1"/>
        <c:tickMarkSkip val="1"/>
      </c:catAx>
      <c:valAx>
        <c:axId val="5318182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_);\(\$#,##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1802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view3D>
      <c:hPercent val="106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671933279473394"/>
          <c:y val="9.0814425974531862E-3"/>
          <c:w val="0.88078160576931042"/>
          <c:h val="0.7603648877223639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9.1227634400589518E-3"/>
                  <c:y val="0.18412146398366872"/>
                </c:manualLayout>
              </c:layout>
              <c:showVal val="1"/>
            </c:dLbl>
            <c:dLbl>
              <c:idx val="1"/>
              <c:layout>
                <c:manualLayout>
                  <c:x val="6.9178734361674821E-3"/>
                  <c:y val="0.17440015310586296"/>
                </c:manualLayout>
              </c:layout>
              <c:showVal val="1"/>
            </c:dLbl>
            <c:dLbl>
              <c:idx val="2"/>
              <c:layout>
                <c:manualLayout>
                  <c:x val="2.1906820007120596E-2"/>
                  <c:y val="0.13926181102362203"/>
                </c:manualLayout>
              </c:layout>
              <c:showVal val="1"/>
            </c:dLbl>
            <c:dLbl>
              <c:idx val="3"/>
              <c:layout>
                <c:manualLayout>
                  <c:x val="1.3236957367710741E-2"/>
                  <c:y val="0.1850153105861784"/>
                </c:manualLayout>
              </c:layout>
              <c:showVal val="1"/>
            </c:dLbl>
            <c:dLbl>
              <c:idx val="4"/>
              <c:layout>
                <c:manualLayout>
                  <c:x val="2.6648782466860605E-2"/>
                  <c:y val="0.17451352435112291"/>
                </c:manualLayout>
              </c:layout>
              <c:showVal val="1"/>
            </c:dLbl>
            <c:dLbl>
              <c:idx val="5"/>
              <c:layout>
                <c:manualLayout>
                  <c:x val="1.7978588638565426E-2"/>
                  <c:y val="0.11221930592009333"/>
                </c:manualLayout>
              </c:layout>
              <c:showVal val="1"/>
            </c:dLbl>
            <c:dLbl>
              <c:idx val="6"/>
              <c:layout>
                <c:manualLayout>
                  <c:x val="2.297838164551199E-2"/>
                  <c:y val="0.12636391805191019"/>
                </c:manualLayout>
              </c:layout>
              <c:showVal val="1"/>
            </c:dLbl>
            <c:dLbl>
              <c:idx val="7"/>
              <c:layout>
                <c:manualLayout>
                  <c:x val="1.2730735156528146E-2"/>
                  <c:y val="0.18752387722367964"/>
                </c:manualLayout>
              </c:layout>
              <c:showVal val="1"/>
            </c:dLbl>
            <c:dLbl>
              <c:idx val="8"/>
              <c:layout>
                <c:manualLayout>
                  <c:x val="1.6153241097228859E-2"/>
                  <c:y val="0.12676308690580348"/>
                </c:manualLayout>
              </c:layout>
              <c:showVal val="1"/>
            </c:dLbl>
            <c:dLbl>
              <c:idx val="9"/>
              <c:layout>
                <c:manualLayout>
                  <c:x val="1.8524056732656061E-2"/>
                  <c:y val="0.11672553951589409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3.95061728395062E-2"/>
                </c:manualLayout>
              </c:layout>
              <c:showVal val="1"/>
            </c:dLbl>
            <c:dLbl>
              <c:idx val="11"/>
              <c:layout>
                <c:manualLayout>
                  <c:x val="1.1173153828957503E-2"/>
                  <c:y val="8.7314632545931692E-2"/>
                </c:manualLayout>
              </c:layout>
              <c:showVal val="1"/>
            </c:dLbl>
            <c:dLbl>
              <c:idx val="12"/>
              <c:layout>
                <c:manualLayout>
                  <c:x val="2.3133543638275602E-2"/>
                  <c:y val="0.14120370370370369"/>
                </c:manualLayout>
              </c:layout>
              <c:showVal val="1"/>
            </c:dLbl>
            <c:numFmt formatCode="\$#,##0_);\(\$#,##0\)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Sheet1!$A$2:$A$14</c:f>
              <c:strCache>
                <c:ptCount val="13"/>
                <c:pt idx="0">
                  <c:v>FY03</c:v>
                </c:pt>
                <c:pt idx="1">
                  <c:v>FY04</c:v>
                </c:pt>
                <c:pt idx="2">
                  <c:v>FY05</c:v>
                </c:pt>
                <c:pt idx="3">
                  <c:v>FY06</c:v>
                </c:pt>
                <c:pt idx="4">
                  <c:v>FY07</c:v>
                </c:pt>
                <c:pt idx="5">
                  <c:v>FY08</c:v>
                </c:pt>
                <c:pt idx="6">
                  <c:v>FY09</c:v>
                </c:pt>
                <c:pt idx="7">
                  <c:v>FY10</c:v>
                </c:pt>
                <c:pt idx="8">
                  <c:v>FY11</c:v>
                </c:pt>
                <c:pt idx="9">
                  <c:v>FY12</c:v>
                </c:pt>
                <c:pt idx="11">
                  <c:v>FY13 Budget</c:v>
                </c:pt>
                <c:pt idx="12">
                  <c:v>FY13 Projected</c:v>
                </c:pt>
              </c:strCache>
            </c:strRef>
          </c:cat>
          <c:val>
            <c:numRef>
              <c:f>Sheet1!$B$2:$B$14</c:f>
              <c:numCache>
                <c:formatCode>#,##0_);\(#,##0\)</c:formatCode>
                <c:ptCount val="13"/>
                <c:pt idx="0">
                  <c:v>3289382</c:v>
                </c:pt>
                <c:pt idx="1">
                  <c:v>3403432</c:v>
                </c:pt>
                <c:pt idx="2">
                  <c:v>3418462</c:v>
                </c:pt>
                <c:pt idx="3">
                  <c:v>3382319</c:v>
                </c:pt>
                <c:pt idx="4">
                  <c:v>3727522</c:v>
                </c:pt>
                <c:pt idx="5">
                  <c:v>3860101</c:v>
                </c:pt>
                <c:pt idx="6">
                  <c:v>3691392</c:v>
                </c:pt>
                <c:pt idx="7">
                  <c:v>3637825</c:v>
                </c:pt>
                <c:pt idx="8">
                  <c:v>3863574</c:v>
                </c:pt>
                <c:pt idx="9">
                  <c:v>4052754</c:v>
                </c:pt>
                <c:pt idx="11">
                  <c:v>4052754</c:v>
                </c:pt>
                <c:pt idx="12">
                  <c:v>3960430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53145984"/>
        <c:axId val="53147520"/>
        <c:axId val="0"/>
      </c:bar3DChart>
      <c:catAx>
        <c:axId val="53145984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360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147520"/>
        <c:crosses val="autoZero"/>
        <c:auto val="1"/>
        <c:lblAlgn val="ctr"/>
        <c:lblOffset val="100"/>
        <c:tickLblSkip val="1"/>
        <c:tickMarkSkip val="1"/>
      </c:catAx>
      <c:valAx>
        <c:axId val="531475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_);\(\$#,##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1459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hart>
    <c:view3D>
      <c:hPercent val="106"/>
      <c:depthPercent val="5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816455696202531"/>
          <c:y val="2.0936248100566452E-2"/>
          <c:w val="0.86550632911392356"/>
          <c:h val="0.76604409448819932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3.6093418259023596E-2"/>
                  <c:y val="0.12666666666666668"/>
                </c:manualLayout>
              </c:layout>
              <c:showVal val="1"/>
            </c:dLbl>
            <c:dLbl>
              <c:idx val="1"/>
              <c:layout>
                <c:manualLayout>
                  <c:x val="7.2798702709932321E-3"/>
                  <c:y val="0.142059142607175"/>
                </c:manualLayout>
              </c:layout>
              <c:showVal val="1"/>
            </c:dLbl>
            <c:dLbl>
              <c:idx val="2"/>
              <c:layout>
                <c:manualLayout>
                  <c:x val="1.6985138004246343E-2"/>
                  <c:y val="0.1466666666666667"/>
                </c:manualLayout>
              </c:layout>
              <c:showVal val="1"/>
            </c:dLbl>
            <c:dLbl>
              <c:idx val="3"/>
              <c:layout>
                <c:manualLayout>
                  <c:x val="2.6292859889329303E-2"/>
                  <c:y val="0.10216045494313281"/>
                </c:manualLayout>
              </c:layout>
              <c:showVal val="1"/>
            </c:dLbl>
            <c:dLbl>
              <c:idx val="4"/>
              <c:layout>
                <c:manualLayout>
                  <c:x val="2.3270642125148396E-2"/>
                  <c:y val="0.14245669291338584"/>
                </c:manualLayout>
              </c:layout>
              <c:showVal val="1"/>
            </c:dLbl>
            <c:dLbl>
              <c:idx val="5"/>
              <c:layout>
                <c:manualLayout>
                  <c:x val="2.1450925322232809E-2"/>
                  <c:y val="8.2014523184602575E-2"/>
                </c:manualLayout>
              </c:layout>
              <c:showVal val="1"/>
            </c:dLbl>
            <c:dLbl>
              <c:idx val="6"/>
              <c:layout>
                <c:manualLayout>
                  <c:x val="2.7122724309142723E-2"/>
                  <c:y val="6.2871566054243433E-2"/>
                </c:manualLayout>
              </c:layout>
              <c:showVal val="1"/>
            </c:dLbl>
            <c:dLbl>
              <c:idx val="7"/>
              <c:layout>
                <c:manualLayout>
                  <c:x val="2.3599645585703335E-2"/>
                  <c:y val="6.9448468941382333E-2"/>
                </c:manualLayout>
              </c:layout>
              <c:showVal val="1"/>
            </c:dLbl>
            <c:dLbl>
              <c:idx val="8"/>
              <c:layout>
                <c:manualLayout>
                  <c:x val="3.0191866839430002E-2"/>
                  <c:y val="5.8138716510592867E-2"/>
                </c:manualLayout>
              </c:layout>
              <c:showVal val="1"/>
            </c:dLbl>
            <c:dLbl>
              <c:idx val="9"/>
              <c:layout>
                <c:manualLayout>
                  <c:x val="3.8366557028472796E-2"/>
                  <c:y val="7.137616550917697E-2"/>
                </c:manualLayout>
              </c:layout>
              <c:showVal val="1"/>
            </c:dLbl>
            <c:dLbl>
              <c:idx val="10"/>
              <c:layout>
                <c:manualLayout>
                  <c:x val="1.2738853503184714E-2"/>
                  <c:y val="4.4444444444444502E-2"/>
                </c:manualLayout>
              </c:layout>
              <c:showVal val="1"/>
            </c:dLbl>
            <c:dLbl>
              <c:idx val="11"/>
              <c:layout>
                <c:manualLayout>
                  <c:x val="2.1231422505307886E-2"/>
                  <c:y val="9.7777777777777783E-2"/>
                </c:manualLayout>
              </c:layout>
              <c:showVal val="1"/>
            </c:dLbl>
            <c:numFmt formatCode="\$#,##0_);\(\$#,##0\)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Sheet1!$A$2:$A$13</c:f>
              <c:strCache>
                <c:ptCount val="12"/>
                <c:pt idx="0">
                  <c:v>FY03 Actual</c:v>
                </c:pt>
                <c:pt idx="1">
                  <c:v>FY04 Actual</c:v>
                </c:pt>
                <c:pt idx="2">
                  <c:v>FY05 Actual</c:v>
                </c:pt>
                <c:pt idx="3">
                  <c:v>FY06 Actual</c:v>
                </c:pt>
                <c:pt idx="4">
                  <c:v>FY07 Actual</c:v>
                </c:pt>
                <c:pt idx="5">
                  <c:v>FY08 Actual</c:v>
                </c:pt>
                <c:pt idx="6">
                  <c:v>FY09 Actual</c:v>
                </c:pt>
                <c:pt idx="7">
                  <c:v>FY10 Actual</c:v>
                </c:pt>
                <c:pt idx="8">
                  <c:v>FY11 Acutal</c:v>
                </c:pt>
                <c:pt idx="10">
                  <c:v>FY12 Unaudited</c:v>
                </c:pt>
                <c:pt idx="11">
                  <c:v>FY 13 Projected</c:v>
                </c:pt>
              </c:strCache>
            </c:strRef>
          </c:cat>
          <c:val>
            <c:numRef>
              <c:f>Sheet1!$B$2:$B$13</c:f>
              <c:numCache>
                <c:formatCode>#,##0_);\(#,##0\)</c:formatCode>
                <c:ptCount val="12"/>
                <c:pt idx="0">
                  <c:v>6372309</c:v>
                </c:pt>
                <c:pt idx="1">
                  <c:v>5488379</c:v>
                </c:pt>
                <c:pt idx="2">
                  <c:v>4637761</c:v>
                </c:pt>
                <c:pt idx="3">
                  <c:v>5479818</c:v>
                </c:pt>
                <c:pt idx="4">
                  <c:v>5306330</c:v>
                </c:pt>
                <c:pt idx="5">
                  <c:v>5590875</c:v>
                </c:pt>
                <c:pt idx="6">
                  <c:v>5857816</c:v>
                </c:pt>
                <c:pt idx="7" formatCode="_(* #,##0_);_(* \(#,##0\);_(* &quot;-&quot;_);_(@_)">
                  <c:v>7612122</c:v>
                </c:pt>
                <c:pt idx="8">
                  <c:v>9247282</c:v>
                </c:pt>
                <c:pt idx="10">
                  <c:v>9477800</c:v>
                </c:pt>
                <c:pt idx="11">
                  <c:v>9477800</c:v>
                </c:pt>
              </c:numCache>
            </c:numRef>
          </c:val>
          <c:shape val="cylinder"/>
        </c:ser>
        <c:dLbls>
          <c:showVal val="1"/>
        </c:dLbls>
        <c:gapDepth val="0"/>
        <c:shape val="box"/>
        <c:axId val="53430912"/>
        <c:axId val="53457280"/>
        <c:axId val="0"/>
      </c:bar3DChart>
      <c:catAx>
        <c:axId val="53430912"/>
        <c:scaling>
          <c:orientation val="minMax"/>
        </c:scaling>
        <c:axPos val="b"/>
        <c:numFmt formatCode="General" sourceLinked="1"/>
        <c:tickLblPos val="low"/>
        <c:spPr>
          <a:ln w="9525">
            <a:noFill/>
          </a:ln>
        </c:spPr>
        <c:txPr>
          <a:bodyPr rot="-3600000" vert="horz"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457280"/>
        <c:crosses val="autoZero"/>
        <c:auto val="1"/>
        <c:lblAlgn val="ctr"/>
        <c:lblOffset val="100"/>
        <c:tickLblSkip val="1"/>
        <c:tickMarkSkip val="1"/>
      </c:catAx>
      <c:valAx>
        <c:axId val="534572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_);\(\$#,##0\)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4309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16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0.01258</cdr:x>
      <cdr:y>0.02857</cdr:y>
    </cdr:from>
    <cdr:to>
      <cdr:x>0.43236</cdr:x>
      <cdr:y>0.07438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200" y="152400"/>
          <a:ext cx="2542986" cy="2443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COUNTY </a:t>
          </a:r>
          <a:r>
            <a:rPr lang="en-US" sz="800" b="1" i="1" u="none" strike="noStrike" baseline="0" dirty="0">
              <a:solidFill>
                <a:srgbClr val="000000"/>
              </a:solidFill>
              <a:latin typeface="Arial"/>
              <a:cs typeface="Arial"/>
            </a:rPr>
            <a:t>(population size ranking in brackets)</a:t>
          </a:r>
          <a:r>
            <a:rPr lang="en-US" sz="1625" b="0" i="1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0.61635</cdr:x>
      <cdr:y>0.92857</cdr:y>
    </cdr:from>
    <cdr:to>
      <cdr:x>0.9457</cdr:x>
      <cdr:y>0.96351</cdr:y>
    </cdr:to>
    <cdr:sp macro="" textlink="">
      <cdr:nvSpPr>
        <cdr:cNvPr id="307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33800" y="4953000"/>
          <a:ext cx="1995169" cy="1863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URBAN AREAS LEVY RATE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0.02201</cdr:x>
      <cdr:y>0.01538</cdr:y>
    </cdr:from>
    <cdr:to>
      <cdr:x>0.44179</cdr:x>
      <cdr:y>0.06119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3350" y="76200"/>
          <a:ext cx="2542986" cy="2268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COUNTY </a:t>
          </a:r>
          <a:r>
            <a:rPr lang="en-US" sz="800" b="1" i="1" u="none" strike="noStrike" baseline="0" dirty="0">
              <a:solidFill>
                <a:srgbClr val="000000"/>
              </a:solidFill>
              <a:latin typeface="Arial"/>
              <a:cs typeface="Arial"/>
            </a:rPr>
            <a:t>(population size ranking in brackets)</a:t>
          </a:r>
          <a:r>
            <a:rPr lang="en-US" sz="1625" b="0" i="1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0.58805</cdr:x>
      <cdr:y>0.92308</cdr:y>
    </cdr:from>
    <cdr:to>
      <cdr:x>0.9147</cdr:x>
      <cdr:y>0.95802</cdr:y>
    </cdr:to>
    <cdr:sp macro="" textlink="">
      <cdr:nvSpPr>
        <cdr:cNvPr id="307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62350" y="4572000"/>
          <a:ext cx="1978813" cy="1730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RURAL AREAS LEVY RATE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0.02201</cdr:x>
      <cdr:y>0.01515</cdr:y>
    </cdr:from>
    <cdr:to>
      <cdr:x>0.44179</cdr:x>
      <cdr:y>0.06096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3350" y="76200"/>
          <a:ext cx="2542985" cy="2303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COUNTY </a:t>
          </a:r>
          <a:r>
            <a:rPr lang="en-US" sz="800" b="1" i="1" u="none" strike="noStrike" baseline="0" dirty="0">
              <a:solidFill>
                <a:srgbClr val="000000"/>
              </a:solidFill>
              <a:latin typeface="Arial"/>
              <a:cs typeface="Arial"/>
            </a:rPr>
            <a:t>(population size ranking in brackets)</a:t>
          </a:r>
          <a:r>
            <a:rPr lang="en-US" sz="1625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0.37421</cdr:x>
      <cdr:y>0.92424</cdr:y>
    </cdr:from>
    <cdr:to>
      <cdr:x>0.94701</cdr:x>
      <cdr:y>0.95918</cdr:y>
    </cdr:to>
    <cdr:sp macro="" textlink="">
      <cdr:nvSpPr>
        <cdr:cNvPr id="307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66950" y="4648200"/>
          <a:ext cx="3469965" cy="1757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COUNTY PROPERTY TAX AMOUNT PER CAPITA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0.03086</cdr:x>
      <cdr:y>0.01408</cdr:y>
    </cdr:from>
    <cdr:to>
      <cdr:x>0.40042</cdr:x>
      <cdr:y>0.06031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0500" y="76201"/>
          <a:ext cx="2280998" cy="2501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COUNTY </a:t>
          </a:r>
          <a:r>
            <a:rPr lang="en-US" sz="800" b="1" i="1" u="none" strike="noStrike" baseline="0" dirty="0">
              <a:solidFill>
                <a:srgbClr val="000000"/>
              </a:solidFill>
              <a:latin typeface="Arial"/>
              <a:cs typeface="Arial"/>
            </a:rPr>
            <a:t>(per capita ranking in brackets)</a:t>
          </a:r>
          <a:r>
            <a:rPr lang="en-US" sz="1625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0.40123</cdr:x>
      <cdr:y>0.94366</cdr:y>
    </cdr:from>
    <cdr:to>
      <cdr:x>0.96007</cdr:x>
      <cdr:y>0.97912</cdr:y>
    </cdr:to>
    <cdr:sp macro="" textlink="">
      <cdr:nvSpPr>
        <cdr:cNvPr id="307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76500" y="5105401"/>
          <a:ext cx="3449272" cy="1918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7432" rIns="18288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COUNTY PROPERTY TAX AMOUNT PER CAPITA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5930-DE6B-4045-A9C7-C295EC93E4F1}" type="datetimeFigureOut">
              <a:rPr lang="en-US"/>
              <a:pPr>
                <a:defRPr/>
              </a:pPr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14209-4F9D-44DF-9589-AB6AED8226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5A205-AFE1-4115-AF6D-0CE682C68A03}" type="datetimeFigureOut">
              <a:rPr lang="en-US"/>
              <a:pPr>
                <a:defRPr/>
              </a:pPr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16ACE-37FE-4BD4-A0BF-9AFA5F0A63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F5F7F-8D80-4A63-83A8-56467CDF9F30}" type="datetimeFigureOut">
              <a:rPr lang="en-US"/>
              <a:pPr>
                <a:defRPr/>
              </a:pPr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44081-4BA7-4860-A133-E6151F6C29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3F62B-8B87-4462-848A-0E829B394C81}" type="datetimeFigureOut">
              <a:rPr lang="en-US"/>
              <a:pPr>
                <a:defRPr/>
              </a:pPr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8F314-A23E-487A-9D92-756B23647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EF329-785F-4D76-905C-D784137D8EB7}" type="datetimeFigureOut">
              <a:rPr lang="en-US"/>
              <a:pPr>
                <a:defRPr/>
              </a:pPr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5362B-9363-4601-807D-328F57D500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DE1AF-757C-47CF-8827-14A8E53202EF}" type="datetimeFigureOut">
              <a:rPr lang="en-US"/>
              <a:pPr>
                <a:defRPr/>
              </a:pPr>
              <a:t>10/29/2012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3CDE6-75D8-446E-AD6B-56005D81F9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2E419-C4BA-47DB-8B85-D5B0B1B8C9A3}" type="datetimeFigureOut">
              <a:rPr lang="en-US"/>
              <a:pPr>
                <a:defRPr/>
              </a:pPr>
              <a:t>10/29/2012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C840-0E0B-4B3B-B255-9208906D10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DC91C-6473-4CD5-9EAC-50BE88688B4E}" type="datetimeFigureOut">
              <a:rPr lang="en-US"/>
              <a:pPr>
                <a:defRPr/>
              </a:pPr>
              <a:t>10/29/2012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792D9-CAA1-4534-A9CA-2440D49D18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94FF6-CBC5-4B55-9303-23265E941E18}" type="datetimeFigureOut">
              <a:rPr lang="en-US"/>
              <a:pPr>
                <a:defRPr/>
              </a:pPr>
              <a:t>10/29/2012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0276F-D0BA-4A65-873B-A272966A70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003F3-DA63-4B68-BFF3-0F92D72150AF}" type="datetimeFigureOut">
              <a:rPr lang="en-US"/>
              <a:pPr>
                <a:defRPr/>
              </a:pPr>
              <a:t>10/29/2012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8D3C-09A8-483C-AE4C-FC47F294D8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9F905-C15F-4692-AA49-A909F17F11F9}" type="datetimeFigureOut">
              <a:rPr lang="en-US"/>
              <a:pPr>
                <a:defRPr/>
              </a:pPr>
              <a:t>10/29/2012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7D5-025C-427B-9543-B98EEB2F3F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1B9116-3006-4948-AFAD-CA7EC2071C95}" type="datetimeFigureOut">
              <a:rPr lang="en-US"/>
              <a:pPr>
                <a:defRPr/>
              </a:pPr>
              <a:t>10/29/2012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583D06-7523-4429-A296-62A08D162F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FY14 Initial Budget Discussion </a:t>
            </a:r>
            <a:br>
              <a:rPr lang="en-US" dirty="0" smtClean="0"/>
            </a:br>
            <a:r>
              <a:rPr lang="en-US" dirty="0" smtClean="0"/>
              <a:t>with Board of Supervisors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October 23, 2012</a:t>
            </a:r>
          </a:p>
        </p:txBody>
      </p:sp>
      <p:pic>
        <p:nvPicPr>
          <p:cNvPr id="2052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3399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71600" y="152400"/>
          <a:ext cx="6096000" cy="4191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3657600"/>
                <a:gridCol w="609600"/>
                <a:gridCol w="609600"/>
              </a:tblGrid>
              <a:tr h="2571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SALES 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TEN YEAR COMPARISON and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FY13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BUDGET AMOUNT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81200" y="6248400"/>
          <a:ext cx="5486400" cy="323850"/>
        </p:xfrm>
        <a:graphic>
          <a:graphicData uri="http://schemas.openxmlformats.org/drawingml/2006/table">
            <a:tbl>
              <a:tblPr/>
              <a:tblGrid>
                <a:gridCol w="4876800"/>
                <a:gridCol w="609600"/>
              </a:tblGrid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Sales Tax is used for property tax relief.  This revenue source is different from others, as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latin typeface="Arial"/>
                        </a:rPr>
                        <a:t>most</a:t>
                      </a:r>
                      <a:r>
                        <a:rPr lang="en-US" sz="1000" b="1" i="0" u="none" strike="noStrike" baseline="0" dirty="0" smtClean="0">
                          <a:latin typeface="Arial"/>
                        </a:rPr>
                        <a:t> recent estimates project a slight decrease from FY 12. 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552575" y="685801"/>
          <a:ext cx="603885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28600"/>
          <a:ext cx="6096000" cy="4191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3657600"/>
                <a:gridCol w="609600"/>
                <a:gridCol w="609600"/>
              </a:tblGrid>
              <a:tr h="2571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GENERAL FUND </a:t>
                      </a:r>
                      <a:r>
                        <a:rPr lang="en-US" sz="1600" b="1" i="0" u="none" strike="noStrike" dirty="0" smtClean="0">
                          <a:latin typeface="Arial"/>
                        </a:rPr>
                        <a:t>UNASSIGNED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ENDING FUND BALANCE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TEN YEAR COMPARISON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05000" y="6400800"/>
          <a:ext cx="5486400" cy="323850"/>
        </p:xfrm>
        <a:graphic>
          <a:graphicData uri="http://schemas.openxmlformats.org/drawingml/2006/table">
            <a:tbl>
              <a:tblPr/>
              <a:tblGrid>
                <a:gridCol w="3657600"/>
                <a:gridCol w="609600"/>
                <a:gridCol w="609600"/>
                <a:gridCol w="6096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We project that we will end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FY12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with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17.77%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fund balance.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The Board's Financial Management Policy requires a </a:t>
                      </a:r>
                      <a:r>
                        <a:rPr lang="en-US" sz="1000" b="1" i="0" u="sng" strike="noStrike" dirty="0">
                          <a:latin typeface="Arial"/>
                        </a:rPr>
                        <a:t>15% </a:t>
                      </a:r>
                      <a:r>
                        <a:rPr lang="en-US" sz="1000" b="1" i="0" u="sng" strike="noStrike" dirty="0" smtClean="0">
                          <a:latin typeface="Arial"/>
                        </a:rPr>
                        <a:t>minimum</a:t>
                      </a:r>
                      <a:r>
                        <a:rPr lang="en-US" sz="1000" b="1" i="0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General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Fund balance.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600200" y="685800"/>
          <a:ext cx="59817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FY14 Budget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/>
              <a:t>Personnel</a:t>
            </a:r>
          </a:p>
          <a:p>
            <a:pPr lvl="1" eaLnBrk="1" hangingPunct="1">
              <a:defRPr/>
            </a:pPr>
            <a:r>
              <a:rPr lang="en-US" sz="1600" dirty="0" smtClean="0"/>
              <a:t>IPERS Increase, COLA, Health Costs 4%, (maintain Health/Dental Insurance Fund Balance), Two unions are currently </a:t>
            </a:r>
            <a:r>
              <a:rPr lang="en-US" sz="1600" smtClean="0"/>
              <a:t>in negotiations</a:t>
            </a:r>
            <a:endParaRPr lang="en-US" sz="1600" dirty="0" smtClean="0"/>
          </a:p>
          <a:p>
            <a:pPr lvl="1" eaLnBrk="1" hangingPunct="1">
              <a:defRPr/>
            </a:pPr>
            <a:endParaRPr lang="en-US" sz="1600" dirty="0" smtClean="0"/>
          </a:p>
          <a:p>
            <a:pPr lvl="1" eaLnBrk="1" hangingPunct="1">
              <a:defRPr/>
            </a:pPr>
            <a:endParaRPr lang="en-US" sz="1600" dirty="0" smtClean="0"/>
          </a:p>
          <a:p>
            <a:pPr eaLnBrk="1" hangingPunct="1">
              <a:defRPr/>
            </a:pPr>
            <a:r>
              <a:rPr lang="en-US" sz="2400" b="1" dirty="0" smtClean="0"/>
              <a:t>Non-Personnel</a:t>
            </a:r>
            <a:r>
              <a:rPr lang="en-US" sz="2400" dirty="0" smtClean="0"/>
              <a:t> </a:t>
            </a:r>
          </a:p>
          <a:p>
            <a:pPr lvl="1" eaLnBrk="1" hangingPunct="1">
              <a:defRPr/>
            </a:pPr>
            <a:r>
              <a:rPr lang="en-US" sz="1600" dirty="0" smtClean="0"/>
              <a:t>Budget 0% growth from FY12 </a:t>
            </a:r>
          </a:p>
          <a:p>
            <a:pPr lvl="1" eaLnBrk="1" hangingPunct="1">
              <a:buNone/>
              <a:defRPr/>
            </a:pPr>
            <a:r>
              <a:rPr lang="en-US" sz="1600" dirty="0" smtClean="0"/>
              <a:t>	(FY12 Operating Budget 94.5% expended + 1.7% inflation)</a:t>
            </a:r>
          </a:p>
          <a:p>
            <a:pPr lvl="1" eaLnBrk="1" hangingPunct="1">
              <a:defRPr/>
            </a:pPr>
            <a:r>
              <a:rPr lang="en-US" sz="1600" dirty="0" smtClean="0"/>
              <a:t>Adjust non-general fund budgets to expected revenues </a:t>
            </a:r>
          </a:p>
          <a:p>
            <a:pPr lvl="1" eaLnBrk="1" hangingPunct="1">
              <a:buNone/>
              <a:defRPr/>
            </a:pPr>
            <a:r>
              <a:rPr lang="en-US" sz="1600" dirty="0" smtClean="0"/>
              <a:t>	(i.e. Secondary Roads, MHDD)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 smtClean="0"/>
          </a:p>
          <a:p>
            <a:pPr marL="514350" indent="-51435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sz="2400" dirty="0" smtClean="0"/>
          </a:p>
        </p:txBody>
      </p:sp>
      <p:pic>
        <p:nvPicPr>
          <p:cNvPr id="4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FY14 Budget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endParaRPr lang="en-US" sz="20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b="1" dirty="0" smtClean="0"/>
              <a:t>Authorized Agencies</a:t>
            </a:r>
          </a:p>
          <a:p>
            <a:pPr lvl="1" eaLnBrk="1" hangingPunct="1">
              <a:buNone/>
              <a:defRPr/>
            </a:pPr>
            <a:r>
              <a:rPr lang="en-US" sz="1600" dirty="0" smtClean="0"/>
              <a:t>-  	</a:t>
            </a:r>
            <a:r>
              <a:rPr lang="en-US" sz="2000" dirty="0" smtClean="0"/>
              <a:t>Require FY14 Budgets at 0% growth</a:t>
            </a:r>
          </a:p>
          <a:p>
            <a:pPr eaLnBrk="1" hangingPunct="1">
              <a:defRPr/>
            </a:pPr>
            <a:r>
              <a:rPr lang="en-US" sz="2000" b="1" dirty="0" smtClean="0"/>
              <a:t>Capital Budget </a:t>
            </a:r>
          </a:p>
          <a:p>
            <a:pPr lvl="1" eaLnBrk="1" hangingPunct="1">
              <a:buNone/>
              <a:defRPr/>
            </a:pPr>
            <a:r>
              <a:rPr lang="en-US" sz="2000" dirty="0" smtClean="0"/>
              <a:t>- 	Continue property tax transfer at  $1,225,000</a:t>
            </a:r>
          </a:p>
          <a:p>
            <a:pPr lvl="1">
              <a:buNone/>
            </a:pPr>
            <a:r>
              <a:rPr lang="en-US" sz="2000" dirty="0" smtClean="0"/>
              <a:t>	    Continue ERP funding </a:t>
            </a:r>
          </a:p>
          <a:p>
            <a:pPr lvl="1">
              <a:buNone/>
            </a:pPr>
            <a:r>
              <a:rPr lang="en-US" sz="2000" dirty="0" smtClean="0"/>
              <a:t>	    Review Fleet Study recommendation</a:t>
            </a:r>
          </a:p>
          <a:p>
            <a:pPr lvl="1">
              <a:buNone/>
            </a:pPr>
            <a:r>
              <a:rPr lang="en-US" sz="2000" dirty="0" smtClean="0"/>
              <a:t>	    Review Space Study results </a:t>
            </a:r>
          </a:p>
          <a:p>
            <a:pPr lvl="1">
              <a:buNone/>
            </a:pPr>
            <a:r>
              <a:rPr lang="en-US" sz="2000" dirty="0" smtClean="0"/>
              <a:t>         PSA lease in Debt Service levy</a:t>
            </a:r>
          </a:p>
          <a:p>
            <a:pPr lvl="1">
              <a:buNone/>
            </a:pPr>
            <a:endParaRPr lang="en-US" sz="2000" dirty="0" smtClean="0"/>
          </a:p>
        </p:txBody>
      </p:sp>
      <p:pic>
        <p:nvPicPr>
          <p:cNvPr id="4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6" name="Rectangle 1"/>
          <p:cNvSpPr>
            <a:spLocks noChangeArrowheads="1"/>
          </p:cNvSpPr>
          <p:nvPr/>
        </p:nvSpPr>
        <p:spPr bwMode="auto">
          <a:xfrm>
            <a:off x="762000" y="3175"/>
            <a:ext cx="66230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tabLst>
                <a:tab pos="3336925" algn="ctr"/>
              </a:tabLst>
            </a:pPr>
            <a:r>
              <a:rPr lang="en-US" sz="1600" b="1" dirty="0">
                <a:latin typeface="CG Times"/>
                <a:cs typeface="Times New Roman" pitchFamily="18" charset="0"/>
              </a:rPr>
              <a:t>SCOTT COUNTY</a:t>
            </a:r>
            <a:endParaRPr lang="en-US" sz="1600" dirty="0"/>
          </a:p>
          <a:p>
            <a:pPr algn="ctr" eaLnBrk="0" hangingPunct="0">
              <a:tabLst>
                <a:tab pos="3336925" algn="ctr"/>
              </a:tabLst>
            </a:pPr>
            <a:r>
              <a:rPr lang="en-US" sz="1600" b="1" dirty="0" smtClean="0">
                <a:latin typeface="CG Times"/>
                <a:cs typeface="Times New Roman" pitchFamily="18" charset="0"/>
              </a:rPr>
              <a:t>FY14 BUDGET </a:t>
            </a:r>
            <a:r>
              <a:rPr lang="en-US" sz="1600" b="1" dirty="0">
                <a:latin typeface="CG Times"/>
                <a:cs typeface="Times New Roman" pitchFamily="18" charset="0"/>
              </a:rPr>
              <a:t>PREPARATION</a:t>
            </a:r>
            <a:endParaRPr lang="en-US" sz="1600" b="1" u="sng" dirty="0">
              <a:latin typeface="CG Times"/>
            </a:endParaRPr>
          </a:p>
          <a:p>
            <a:pPr algn="ctr" eaLnBrk="0" hangingPunct="0">
              <a:tabLst>
                <a:tab pos="3336925" algn="ctr"/>
              </a:tabLst>
            </a:pPr>
            <a:r>
              <a:rPr lang="en-US" sz="1600" b="1" u="sng" dirty="0">
                <a:latin typeface="CG Times"/>
              </a:rPr>
              <a:t>CALENDAR OF EVENTS</a:t>
            </a:r>
          </a:p>
          <a:p>
            <a:pPr eaLnBrk="0" hangingPunct="0">
              <a:tabLst>
                <a:tab pos="3336925" algn="ctr"/>
              </a:tabLs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1000" dirty="0" smtClean="0"/>
              <a:t>October 23		Work Session with Board of Supervisors and County Administrator / Budget Manager on FY 14 Budget</a:t>
            </a:r>
          </a:p>
          <a:p>
            <a:pPr>
              <a:buNone/>
            </a:pPr>
            <a:r>
              <a:rPr lang="en-US" sz="1000" dirty="0" smtClean="0"/>
              <a:t>			</a:t>
            </a:r>
          </a:p>
          <a:p>
            <a:pPr>
              <a:buNone/>
            </a:pPr>
            <a:r>
              <a:rPr lang="en-US" sz="1000" dirty="0" smtClean="0"/>
              <a:t>October 26, 2012/ 1:00 p.m.	FY14 Budget Orientation Session for County Departments and Authorized Agencies</a:t>
            </a:r>
          </a:p>
          <a:p>
            <a:pPr>
              <a:buNone/>
            </a:pPr>
            <a:r>
              <a:rPr lang="en-US" sz="1000" b="1" i="1" dirty="0" smtClean="0"/>
              <a:t>November 21, 2012	FY14 Budget Submissions Due</a:t>
            </a:r>
            <a:endParaRPr lang="en-US" sz="1000" dirty="0" smtClean="0"/>
          </a:p>
          <a:p>
            <a:pPr>
              <a:buNone/>
            </a:pPr>
            <a:r>
              <a:rPr lang="en-US" sz="1000" b="1" i="1" dirty="0" smtClean="0"/>
              <a:t>			FY13 Budget Amendment Submissions Due</a:t>
            </a:r>
            <a:endParaRPr lang="en-US" sz="1000" dirty="0" smtClean="0"/>
          </a:p>
          <a:p>
            <a:pPr>
              <a:buNone/>
            </a:pPr>
            <a:r>
              <a:rPr lang="en-US" sz="1000" b="1" i="1" dirty="0" smtClean="0"/>
              <a:t>			FY14 County Departments BFO Submissions Due</a:t>
            </a: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			</a:t>
            </a:r>
            <a:r>
              <a:rPr lang="en-US" sz="1000" b="1" dirty="0" smtClean="0"/>
              <a:t>Capital Improvement Forms Due</a:t>
            </a:r>
            <a:endParaRPr lang="en-US" sz="1000" dirty="0" smtClean="0"/>
          </a:p>
          <a:p>
            <a:pPr>
              <a:buNone/>
            </a:pPr>
            <a:r>
              <a:rPr lang="en-US" sz="1000" i="1" dirty="0" smtClean="0"/>
              <a:t>NO BUDGET CHANGES WILL BE ACCEPTED AFTER NOVEMBER 21!</a:t>
            </a: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November 27, 2012	Draft Audit Presentation to the Board</a:t>
            </a:r>
          </a:p>
          <a:p>
            <a:pPr>
              <a:buNone/>
            </a:pPr>
            <a:r>
              <a:rPr lang="en-US" sz="1000" dirty="0" smtClean="0"/>
              <a:t>January 21, 2013		File Budget Estimate (based on budget requests) with County Auditor</a:t>
            </a:r>
          </a:p>
          <a:p>
            <a:pPr>
              <a:buNone/>
            </a:pPr>
            <a:r>
              <a:rPr lang="en-US" sz="1000" dirty="0" smtClean="0"/>
              <a:t>January 29, 2013		Presentation of County Administrator's Recommendation on FY14 Budget</a:t>
            </a:r>
          </a:p>
          <a:p>
            <a:pPr>
              <a:buNone/>
            </a:pPr>
            <a:r>
              <a:rPr lang="en-US" sz="1000" dirty="0" smtClean="0"/>
              <a:t>			Publication of FY14 Budget Estimate and FY13 Budget Amendment</a:t>
            </a:r>
          </a:p>
          <a:p>
            <a:pPr>
              <a:buNone/>
            </a:pPr>
            <a:r>
              <a:rPr lang="en-US" sz="1000" dirty="0" smtClean="0"/>
              <a:t>January 31 – March 1	Board of Supervisors Budget Review</a:t>
            </a:r>
          </a:p>
          <a:p>
            <a:pPr>
              <a:buNone/>
            </a:pPr>
            <a:r>
              <a:rPr lang="en-US" sz="1000" dirty="0" smtClean="0"/>
              <a:t>January 30, 2013		Publish the FY14 Budget Estimate and FY13 Budget Amendment in the North Scott Press (send info to paper on Monday, 		January 21)</a:t>
            </a:r>
          </a:p>
          <a:p>
            <a:pPr>
              <a:buNone/>
            </a:pPr>
            <a:r>
              <a:rPr lang="en-US" sz="1000" dirty="0" smtClean="0"/>
              <a:t>January 30, 2013		Publish the FY14 Budget Estimate and FY13 Budget Amendment in the Quad City Times and Bettendorf News (send info 		to papers on Monday, January 21)</a:t>
            </a:r>
          </a:p>
          <a:p>
            <a:pPr>
              <a:buNone/>
            </a:pPr>
            <a:r>
              <a:rPr lang="en-US" sz="1000" dirty="0" smtClean="0"/>
              <a:t>January 31, 2013		Set Public Hearing for FY14 Budget Estimate and FY13 Budget Amendment</a:t>
            </a:r>
          </a:p>
          <a:p>
            <a:pPr>
              <a:buNone/>
            </a:pPr>
            <a:r>
              <a:rPr lang="en-US" sz="1000" dirty="0" smtClean="0"/>
              <a:t>February 14, 2013	Public Hearing on Budget Estimate 5:30 p.m.</a:t>
            </a:r>
          </a:p>
          <a:p>
            <a:pPr>
              <a:buNone/>
            </a:pPr>
            <a:r>
              <a:rPr lang="en-US" sz="1000" dirty="0" smtClean="0"/>
              <a:t>March 5, 2013		Adoption of FY13 Budget Plan – 8:00 a.m.</a:t>
            </a:r>
          </a:p>
          <a:p>
            <a:pPr>
              <a:buNone/>
            </a:pPr>
            <a:r>
              <a:rPr lang="en-US" sz="1000" dirty="0" smtClean="0"/>
              <a:t>March 15, 2013		File Budget Forms with State Office of Management</a:t>
            </a:r>
          </a:p>
          <a:p>
            <a:pPr>
              <a:buNone/>
            </a:pPr>
            <a:endParaRPr lang="en-US" sz="1200" dirty="0"/>
          </a:p>
        </p:txBody>
      </p:sp>
      <p:pic>
        <p:nvPicPr>
          <p:cNvPr id="7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Review FY13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County Levy Rate Comparisons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Revenue Trends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General Fund Balance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FY14 Preparation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FY14 Direction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FY14 Budget Calendar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4" name="Picture 5" descr="Welcome to Scott County Io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609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52400"/>
          <a:ext cx="6096000" cy="56197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80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FY13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URBAN AREAS TAX LEVY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FOR THE EIGHT LARGEST METROPOLITAN IOWA COUNTIES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76400" y="6096000"/>
          <a:ext cx="5486400" cy="6477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While ranking 3rd in size Scott County ranks</a:t>
                      </a:r>
                      <a:r>
                        <a:rPr lang="en-US" sz="1000" b="1" i="1" u="none" strike="noStrike" dirty="0">
                          <a:latin typeface="Arial"/>
                        </a:rPr>
                        <a:t> </a:t>
                      </a:r>
                      <a:r>
                        <a:rPr lang="en-US" sz="1000" b="1" i="1" u="none" strike="noStrike" dirty="0" smtClean="0">
                          <a:latin typeface="Arial"/>
                        </a:rPr>
                        <a:t>THIRD</a:t>
                      </a:r>
                      <a:r>
                        <a:rPr lang="en-US" sz="1000" b="1" i="1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en-US" sz="1000" b="1" i="1" u="none" strike="noStrike" dirty="0" smtClean="0">
                          <a:latin typeface="Arial"/>
                        </a:rPr>
                        <a:t>LOWEST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among the eight largest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metropolitan Iowa Counties in the urban areas tax levy rate amount for Fiscal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Year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FY12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1524000" y="762000"/>
          <a:ext cx="60579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152400"/>
          <a:ext cx="6096000" cy="51435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FY13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RURAL AREAS TAX LEVY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FOR THE EIGHT LARGEST METROPOLITAN IOWA COUNTIES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6096000"/>
          <a:ext cx="5486400" cy="323850"/>
        </p:xfrm>
        <a:graphic>
          <a:graphicData uri="http://schemas.openxmlformats.org/drawingml/2006/table">
            <a:tbl>
              <a:tblPr/>
              <a:tblGrid>
                <a:gridCol w="54864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While ranking 3rd in size Scott County ranks the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2</a:t>
                      </a:r>
                      <a:r>
                        <a:rPr lang="en-US" sz="1000" b="1" i="0" u="none" strike="noStrike" baseline="30000" dirty="0" smtClean="0">
                          <a:latin typeface="Arial"/>
                        </a:rPr>
                        <a:t>nd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 </a:t>
                      </a:r>
                      <a:r>
                        <a:rPr lang="en-US" sz="1000" b="1" i="1" u="none" strike="noStrike" dirty="0" smtClean="0">
                          <a:latin typeface="Arial"/>
                        </a:rPr>
                        <a:t>LOWEST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among the eight largest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metropolitan Iowa Counties in the rural areas tax levy rate amount for Fiscal Year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FY13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543050" y="838200"/>
          <a:ext cx="60007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152400"/>
          <a:ext cx="6096000" cy="51435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FY13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COUNTY PROPERTY TAX AMOUNT PER CAPITA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FOR THE EIGHT LARGEST METROPOLITAN IOWA COUNTIES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6172200"/>
          <a:ext cx="5486400" cy="485775"/>
        </p:xfrm>
        <a:graphic>
          <a:graphicData uri="http://schemas.openxmlformats.org/drawingml/2006/table">
            <a:tbl>
              <a:tblPr/>
              <a:tblGrid>
                <a:gridCol w="4267200"/>
                <a:gridCol w="609600"/>
                <a:gridCol w="609600"/>
              </a:tblGrid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While ranking 3rd in size Scott County ranks fourth </a:t>
                      </a:r>
                      <a:r>
                        <a:rPr lang="en-US" sz="1000" b="1" i="1" u="none" strike="noStrike" dirty="0">
                          <a:latin typeface="Arial"/>
                        </a:rPr>
                        <a:t>LOWEST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among the eight largest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metropolitan Iowa Counties in the County property tax per capita amount for Fiscal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Year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FY12. 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These figures are based on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2010 census</a:t>
                      </a:r>
                      <a:r>
                        <a:rPr lang="en-US" sz="1000" b="1" i="0" u="none" strike="noStrike" baseline="0" dirty="0" smtClean="0">
                          <a:latin typeface="Arial"/>
                        </a:rPr>
                        <a:t> data.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543050" y="914400"/>
          <a:ext cx="60579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52400"/>
          <a:ext cx="6096000" cy="51435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FY13 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COUNTY PROPERTY TAX AMOUNT PER CAPITA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WHERE SCOTT COUNTY RANKS AMONG ALL 99 COUNTIES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9800" y="6324600"/>
          <a:ext cx="4876800" cy="466725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  <a:gridCol w="609600"/>
                <a:gridCol w="609600"/>
              </a:tblGrid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Scott County has the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14th </a:t>
                      </a:r>
                      <a:r>
                        <a:rPr lang="en-US" sz="1000" b="1" i="1" u="none" strike="noStrike" dirty="0">
                          <a:latin typeface="Arial"/>
                        </a:rPr>
                        <a:t>LOWEST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county property tax amount per capita of</a:t>
                      </a:r>
                      <a:r>
                        <a:rPr lang="en-US" sz="1000" b="1" i="1" u="none" strike="noStrike" dirty="0">
                          <a:latin typeface="Arial"/>
                        </a:rPr>
                        <a:t> all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1" u="none" strike="noStrike" dirty="0">
                          <a:latin typeface="Arial"/>
                        </a:rPr>
                        <a:t>ninety-nine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 Iowa counties for Fiscal Year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FY13.</a:t>
                      </a:r>
                    </a:p>
                    <a:p>
                      <a:pPr algn="l" fontAlgn="b"/>
                      <a:endParaRPr lang="en-US" sz="1000" b="1" i="1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524000" y="762000"/>
          <a:ext cx="6172200" cy="556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152400"/>
          <a:ext cx="6096000" cy="4191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3657600"/>
                <a:gridCol w="609600"/>
                <a:gridCol w="609600"/>
              </a:tblGrid>
              <a:tr h="2571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INTEREST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TEN YEAR COMPARISON and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FY13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BUDGET AMOUNT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6172199"/>
          <a:ext cx="6096000" cy="685801"/>
        </p:xfrm>
        <a:graphic>
          <a:graphicData uri="http://schemas.openxmlformats.org/drawingml/2006/table">
            <a:tbl>
              <a:tblPr/>
              <a:tblGrid>
                <a:gridCol w="1270000"/>
                <a:gridCol w="1354666"/>
                <a:gridCol w="3471334"/>
              </a:tblGrid>
              <a:tr h="17208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This graph shows the wild ride of interest rates' impact on investment earnings by the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5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County during the last ten years.  Currently rates are at almost zero.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D0D0D"/>
                          </a:solidFill>
                          <a:latin typeface="Arial"/>
                        </a:rPr>
                        <a:t>FY06 </a:t>
                      </a:r>
                      <a:r>
                        <a:rPr lang="en-US" sz="1000" b="1" i="0" u="none" strike="noStrike" dirty="0" smtClean="0">
                          <a:solidFill>
                            <a:srgbClr val="0D0D0D"/>
                          </a:solidFill>
                          <a:latin typeface="Arial"/>
                        </a:rPr>
                        <a:t>- </a:t>
                      </a:r>
                      <a:r>
                        <a:rPr lang="en-US" sz="1000" b="1" i="0" u="none" strike="noStrike" dirty="0">
                          <a:solidFill>
                            <a:srgbClr val="0D0D0D"/>
                          </a:solidFill>
                          <a:latin typeface="Arial"/>
                        </a:rPr>
                        <a:t>4.213%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D0D0D"/>
                          </a:solidFill>
                          <a:latin typeface="Arial"/>
                        </a:rPr>
                        <a:t>FY08 </a:t>
                      </a:r>
                      <a:r>
                        <a:rPr lang="en-US" sz="1000" b="1" i="0" u="none" strike="noStrike" dirty="0" smtClean="0">
                          <a:solidFill>
                            <a:srgbClr val="0D0D0D"/>
                          </a:solidFill>
                          <a:latin typeface="Arial"/>
                        </a:rPr>
                        <a:t>- </a:t>
                      </a:r>
                      <a:r>
                        <a:rPr lang="en-US" sz="1000" b="1" i="0" u="none" strike="noStrike" dirty="0">
                          <a:solidFill>
                            <a:srgbClr val="0D0D0D"/>
                          </a:solidFill>
                          <a:latin typeface="Arial"/>
                        </a:rPr>
                        <a:t>3.781%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D0D0D"/>
                          </a:solidFill>
                          <a:latin typeface="Arial"/>
                        </a:rPr>
                        <a:t>FY10 -  .3811</a:t>
                      </a:r>
                      <a:r>
                        <a:rPr lang="en-US" sz="1000" b="1" i="0" u="none" strike="noStrike" dirty="0" smtClean="0">
                          <a:solidFill>
                            <a:srgbClr val="0D0D0D"/>
                          </a:solidFill>
                          <a:latin typeface="Arial"/>
                        </a:rPr>
                        <a:t>%</a:t>
                      </a:r>
                      <a:r>
                        <a:rPr lang="en-US" sz="1000" b="1" i="0" u="none" strike="noStrike" baseline="0" dirty="0" smtClean="0">
                          <a:solidFill>
                            <a:srgbClr val="0D0D0D"/>
                          </a:solidFill>
                          <a:latin typeface="Arial"/>
                        </a:rPr>
                        <a:t>                 FY 12 - .3576%</a:t>
                      </a:r>
                      <a:endParaRPr lang="en-US" sz="1000" b="1" i="0" u="none" strike="noStrike" dirty="0">
                        <a:solidFill>
                          <a:srgbClr val="0D0D0D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D0D0D"/>
                          </a:solidFill>
                          <a:latin typeface="Arial"/>
                        </a:rPr>
                        <a:t>FY07 </a:t>
                      </a:r>
                      <a:r>
                        <a:rPr lang="en-US" sz="1000" b="1" i="0" u="none" strike="noStrike" dirty="0" smtClean="0">
                          <a:solidFill>
                            <a:srgbClr val="0D0D0D"/>
                          </a:solidFill>
                          <a:latin typeface="Arial"/>
                        </a:rPr>
                        <a:t>- </a:t>
                      </a:r>
                      <a:r>
                        <a:rPr lang="en-US" sz="1000" b="1" i="0" u="none" strike="noStrike" dirty="0">
                          <a:solidFill>
                            <a:srgbClr val="0D0D0D"/>
                          </a:solidFill>
                          <a:latin typeface="Arial"/>
                        </a:rPr>
                        <a:t>5.059%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D0D0D"/>
                          </a:solidFill>
                          <a:latin typeface="Arial"/>
                        </a:rPr>
                        <a:t>FY09</a:t>
                      </a:r>
                      <a:r>
                        <a:rPr lang="en-US" sz="1000" b="1" i="0" u="none" strike="noStrike" baseline="0" dirty="0" smtClean="0">
                          <a:solidFill>
                            <a:srgbClr val="0D0D0D"/>
                          </a:solidFill>
                          <a:latin typeface="Arial"/>
                        </a:rPr>
                        <a:t> - </a:t>
                      </a:r>
                      <a:r>
                        <a:rPr lang="en-US" sz="1000" b="1" i="0" u="none" strike="noStrike" dirty="0" smtClean="0">
                          <a:solidFill>
                            <a:srgbClr val="0D0D0D"/>
                          </a:solidFill>
                          <a:latin typeface="Arial"/>
                        </a:rPr>
                        <a:t>1.6900 </a:t>
                      </a:r>
                      <a:r>
                        <a:rPr lang="en-US" sz="1000" b="1" i="0" u="none" strike="noStrike" dirty="0">
                          <a:solidFill>
                            <a:srgbClr val="0D0D0D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D0D0D"/>
                          </a:solidFill>
                          <a:latin typeface="Arial"/>
                        </a:rPr>
                        <a:t>FY11 -  .4707</a:t>
                      </a:r>
                      <a:r>
                        <a:rPr lang="en-US" sz="1000" b="1" i="0" u="none" strike="noStrike" dirty="0" smtClean="0">
                          <a:solidFill>
                            <a:srgbClr val="0D0D0D"/>
                          </a:solidFill>
                          <a:latin typeface="Arial"/>
                        </a:rPr>
                        <a:t>%                 Current - .1500%</a:t>
                      </a:r>
                      <a:endParaRPr lang="en-US" sz="1000" b="1" i="0" u="none" strike="noStrike" dirty="0">
                        <a:solidFill>
                          <a:srgbClr val="0D0D0D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552575" y="685801"/>
          <a:ext cx="6038850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152400"/>
          <a:ext cx="6096000" cy="4191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3657600"/>
                <a:gridCol w="609600"/>
                <a:gridCol w="609600"/>
              </a:tblGrid>
              <a:tr h="2571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RECORDER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TEN YEAR COMPARISON and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FY13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BUDGET AMOUNT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6219825"/>
          <a:ext cx="5486400" cy="63817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61925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This graph shows the impact of interest rate changes on real estate filings income by the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Recorder's Office during the last ten years.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9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82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600200" y="609600"/>
          <a:ext cx="6019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152400"/>
          <a:ext cx="6096000" cy="4191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3657600"/>
                <a:gridCol w="609600"/>
                <a:gridCol w="609600"/>
              </a:tblGrid>
              <a:tr h="2571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RIVERBOAT GAMING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TEN YEAR COMPARISON and </a:t>
                      </a:r>
                      <a:r>
                        <a:rPr lang="en-US" sz="1000" b="1" i="0" u="none" strike="noStrike" dirty="0" smtClean="0">
                          <a:latin typeface="Arial"/>
                        </a:rPr>
                        <a:t>FY13 BUDGET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AMOUNT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76400" y="6096000"/>
          <a:ext cx="5486400" cy="790575"/>
        </p:xfrm>
        <a:graphic>
          <a:graphicData uri="http://schemas.openxmlformats.org/drawingml/2006/table">
            <a:tbl>
              <a:tblPr/>
              <a:tblGrid>
                <a:gridCol w="3048000"/>
                <a:gridCol w="609600"/>
                <a:gridCol w="609600"/>
                <a:gridCol w="609600"/>
                <a:gridCol w="609600"/>
              </a:tblGrid>
              <a:tr h="16192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Gaming revenue has been declining since FY05.  For FY11 - FY15, we will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latin typeface="Arial"/>
                        </a:rPr>
                        <a:t>lose </a:t>
                      </a:r>
                      <a:r>
                        <a:rPr lang="en-US" sz="1000" b="1" i="0" u="none" strike="noStrike" dirty="0">
                          <a:latin typeface="Arial"/>
                        </a:rPr>
                        <a:t>an additional $53,180 per year due to a RIIF assessment from 2005 and 2006.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latin typeface="Arial"/>
                        </a:rPr>
                        <a:t>Riverboat Gaming income is used to support capital projects.</a:t>
                      </a:r>
                    </a:p>
                    <a:p>
                      <a:pPr algn="l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552575" y="914401"/>
          <a:ext cx="6038850" cy="510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659</Words>
  <Application>Microsoft Office PowerPoint</Application>
  <PresentationFormat>On-screen Show (4:3)</PresentationFormat>
  <Paragraphs>166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FY14 Initial Budget Discussion  with Board of Supervisors</vt:lpstr>
      <vt:lpstr>Agenda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FY14 Budget Preparation</vt:lpstr>
      <vt:lpstr>FY14 Budget Preparation</vt:lpstr>
      <vt:lpstr>Slide 14</vt:lpstr>
    </vt:vector>
  </TitlesOfParts>
  <Company>Scott County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Kautz</dc:creator>
  <cp:lastModifiedBy>SCAD7196</cp:lastModifiedBy>
  <cp:revision>152</cp:revision>
  <dcterms:created xsi:type="dcterms:W3CDTF">2009-10-12T14:55:18Z</dcterms:created>
  <dcterms:modified xsi:type="dcterms:W3CDTF">2012-10-29T13:31:19Z</dcterms:modified>
</cp:coreProperties>
</file>